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2" r:id="rId4"/>
    <p:sldId id="263" r:id="rId5"/>
    <p:sldId id="265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2E5EB-2921-4CDF-BC4A-83C8590B3AA7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E7E2A-DFA8-4A82-B2C1-4CA7079BCA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067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E7E2A-DFA8-4A82-B2C1-4CA7079BCAF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2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699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0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8643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0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88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907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31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4411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65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833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34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A3B7010-A4DE-4AB9-A21B-2211779D1B5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A6C353A-A40C-4946-8855-EAA96B0B5913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240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rajdeeproshan2001@gmail.com" TargetMode="External"/><Relationship Id="rId2" Type="http://schemas.openxmlformats.org/officeDocument/2006/relationships/hyperlink" Target="mailto:ec23715@qmul.ac.uk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9FB59-B067-C172-656F-B4A3AB551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116" y="746366"/>
            <a:ext cx="7456600" cy="4788352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/>
              <a:t>Development and Enhancement of Text-to-Image Diffusion Model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2018E-D393-3642-0144-2F5AD6C024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0995" y="643467"/>
            <a:ext cx="3341488" cy="5054008"/>
          </a:xfrm>
        </p:spPr>
        <p:txBody>
          <a:bodyPr anchor="ctr">
            <a:norm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IN" sz="1400" dirty="0">
                <a:solidFill>
                  <a:schemeClr val="tx1"/>
                </a:solidFill>
              </a:rPr>
              <a:t>Rajdeep Roshan Sahu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IN" sz="1400" dirty="0">
                <a:solidFill>
                  <a:schemeClr val="tx1"/>
                </a:solidFill>
              </a:rPr>
              <a:t>230215119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endParaRPr lang="en-IN" sz="14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/>
                </a:solidFill>
              </a:rPr>
              <a:t>Supervisor: Mr. Ammar Yasir Naich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40C98-E7B6-462A-430A-CDD0C4DCF231}"/>
              </a:ext>
            </a:extLst>
          </p:cNvPr>
          <p:cNvSpPr txBox="1"/>
          <p:nvPr/>
        </p:nvSpPr>
        <p:spPr>
          <a:xfrm>
            <a:off x="137789" y="6415560"/>
            <a:ext cx="8493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E91F05-058C-BB34-2817-6FEA77DEAE94}"/>
              </a:ext>
            </a:extLst>
          </p:cNvPr>
          <p:cNvSpPr txBox="1"/>
          <p:nvPr/>
        </p:nvSpPr>
        <p:spPr>
          <a:xfrm>
            <a:off x="7868650" y="3031123"/>
            <a:ext cx="34502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latin typeface="+mj-lt"/>
              </a:rPr>
              <a:t>MS in ARTIFICIAL INTELLIGENCE	</a:t>
            </a:r>
          </a:p>
        </p:txBody>
      </p:sp>
    </p:spTree>
    <p:extLst>
      <p:ext uri="{BB962C8B-B14F-4D97-AF65-F5344CB8AC3E}">
        <p14:creationId xmlns:p14="http://schemas.microsoft.com/office/powerpoint/2010/main" val="229400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1F1F8F-5B32-27F5-D66E-DD6831E4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81" y="-9427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+mn-lt"/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B63A0-D7BE-855A-9196-9E69A241CE21}"/>
              </a:ext>
            </a:extLst>
          </p:cNvPr>
          <p:cNvSpPr txBox="1"/>
          <p:nvPr/>
        </p:nvSpPr>
        <p:spPr>
          <a:xfrm>
            <a:off x="146993" y="6399990"/>
            <a:ext cx="7437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2000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23C32E4-88F0-D8E8-304F-C15F97503B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59355" y="1818939"/>
            <a:ext cx="5213023" cy="3508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Overview of Text-to-Image Diffusion Models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lang="en-US" altLang="en-US" sz="2200" dirty="0">
              <a:solidFill>
                <a:schemeClr val="tx1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Motivation for taking this project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Key Challenges: Limited Sample Diversity, Training Instability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Objective: Enhance image quality, diversity, and stability </a:t>
            </a:r>
          </a:p>
        </p:txBody>
      </p:sp>
      <p:pic>
        <p:nvPicPr>
          <p:cNvPr id="2" name="Picture 1" descr="Diagram of a diagram of a flowchart">
            <a:extLst>
              <a:ext uri="{FF2B5EF4-FFF2-40B4-BE49-F238E27FC236}">
                <a16:creationId xmlns:a16="http://schemas.microsoft.com/office/drawing/2014/main" id="{7C7038B4-28E8-50BF-4038-125FDEE2B6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1" r="1113"/>
          <a:stretch/>
        </p:blipFill>
        <p:spPr bwMode="auto">
          <a:xfrm>
            <a:off x="6556234" y="2049273"/>
            <a:ext cx="5048162" cy="25430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13CCE1-5BA3-9561-5D29-568CF8EF2BE1}"/>
              </a:ext>
            </a:extLst>
          </p:cNvPr>
          <p:cNvSpPr txBox="1"/>
          <p:nvPr/>
        </p:nvSpPr>
        <p:spPr>
          <a:xfrm>
            <a:off x="7603592" y="1799625"/>
            <a:ext cx="341674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" dirty="0"/>
              <a:t>Fig.1. Architecture of a diffusion model</a:t>
            </a:r>
          </a:p>
        </p:txBody>
      </p:sp>
    </p:spTree>
    <p:extLst>
      <p:ext uri="{BB962C8B-B14F-4D97-AF65-F5344CB8AC3E}">
        <p14:creationId xmlns:p14="http://schemas.microsoft.com/office/powerpoint/2010/main" val="1073726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1F1F8F-5B32-27F5-D66E-DD6831E4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81" y="-9427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+mn-lt"/>
              </a:rPr>
              <a:t>Methodology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B63A0-D7BE-855A-9196-9E69A241CE21}"/>
              </a:ext>
            </a:extLst>
          </p:cNvPr>
          <p:cNvSpPr txBox="1"/>
          <p:nvPr/>
        </p:nvSpPr>
        <p:spPr>
          <a:xfrm>
            <a:off x="146993" y="6399990"/>
            <a:ext cx="7437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2000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623C32E4-88F0-D8E8-304F-C15F97503B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12654" y="1865593"/>
            <a:ext cx="4390563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IN" sz="2200" dirty="0">
                <a:solidFill>
                  <a:schemeClr val="tx1"/>
                </a:solidFill>
              </a:rPr>
              <a:t>Dataset: CIFAR-100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IN" sz="2200" dirty="0">
                <a:solidFill>
                  <a:schemeClr val="tx1"/>
                </a:solidFill>
              </a:rPr>
              <a:t>Model: stable-diffusion-v1.4 from hugging face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kumimoji="0" lang="en-IN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lang="en-US" altLang="en-US" sz="2200" dirty="0">
                <a:solidFill>
                  <a:schemeClr val="tx1"/>
                </a:solidFill>
              </a:rPr>
              <a:t> </a:t>
            </a:r>
            <a:r>
              <a:rPr lang="en-IN" sz="2200" dirty="0">
                <a:solidFill>
                  <a:schemeClr val="tx1"/>
                </a:solidFill>
              </a:rPr>
              <a:t>Key Techniques: Image Preprocessing, CFG Integration, EMA Stabilization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Use of Classifier-Free Guidance (CFG) and Exponential Moving Average (EMA)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None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3" name="Picture 2" descr="A collage of different animals">
            <a:extLst>
              <a:ext uri="{FF2B5EF4-FFF2-40B4-BE49-F238E27FC236}">
                <a16:creationId xmlns:a16="http://schemas.microsoft.com/office/drawing/2014/main" id="{D5E4F78F-9183-BA15-781C-20B8F899F0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"/>
          <a:stretch/>
        </p:blipFill>
        <p:spPr bwMode="auto">
          <a:xfrm>
            <a:off x="6546160" y="2044702"/>
            <a:ext cx="5134679" cy="35736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D5E7E8-6C29-9703-265A-49A84DE95439}"/>
              </a:ext>
            </a:extLst>
          </p:cNvPr>
          <p:cNvSpPr txBox="1"/>
          <p:nvPr/>
        </p:nvSpPr>
        <p:spPr>
          <a:xfrm>
            <a:off x="8142646" y="1780750"/>
            <a:ext cx="43905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Fig.2. CIFAR-100 dataset sample</a:t>
            </a:r>
          </a:p>
        </p:txBody>
      </p:sp>
    </p:spTree>
    <p:extLst>
      <p:ext uri="{BB962C8B-B14F-4D97-AF65-F5344CB8AC3E}">
        <p14:creationId xmlns:p14="http://schemas.microsoft.com/office/powerpoint/2010/main" val="3917567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1F1F8F-5B32-27F5-D66E-DD6831E4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81" y="-9427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+mn-lt"/>
              </a:rPr>
              <a:t>Outcomes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B63A0-D7BE-855A-9196-9E69A241CE21}"/>
              </a:ext>
            </a:extLst>
          </p:cNvPr>
          <p:cNvSpPr txBox="1"/>
          <p:nvPr/>
        </p:nvSpPr>
        <p:spPr>
          <a:xfrm>
            <a:off x="146993" y="6399990"/>
            <a:ext cx="7437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2000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4D019BA-F1EF-5DCB-37CF-A92971CFD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4245" y="2116197"/>
            <a:ext cx="3832011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Quantitative Results </a:t>
            </a:r>
            <a:r>
              <a:rPr kumimoji="0" lang="en-US" altLang="en-US" sz="2000" i="1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effectLst/>
              </a:rPr>
              <a:t>FID Scores)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</a:rPr>
              <a:t>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Baseline Model: 1332.33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Enhanced Model: 1088.94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D63B7-DBD6-5C29-C798-826BF489CA18}"/>
              </a:ext>
            </a:extLst>
          </p:cNvPr>
          <p:cNvSpPr txBox="1"/>
          <p:nvPr/>
        </p:nvSpPr>
        <p:spPr>
          <a:xfrm>
            <a:off x="523188" y="2116197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Qualitative Results: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Calibri "/>
            </a:endParaRP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420C2493-29BE-E682-67C5-FE7E75917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190845"/>
              </p:ext>
            </p:extLst>
          </p:nvPr>
        </p:nvGraphicFramePr>
        <p:xfrm>
          <a:off x="594568" y="2658155"/>
          <a:ext cx="6859677" cy="29417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20972">
                  <a:extLst>
                    <a:ext uri="{9D8B030D-6E8A-4147-A177-3AD203B41FA5}">
                      <a16:colId xmlns:a16="http://schemas.microsoft.com/office/drawing/2014/main" val="50097807"/>
                    </a:ext>
                  </a:extLst>
                </a:gridCol>
                <a:gridCol w="994029">
                  <a:extLst>
                    <a:ext uri="{9D8B030D-6E8A-4147-A177-3AD203B41FA5}">
                      <a16:colId xmlns:a16="http://schemas.microsoft.com/office/drawing/2014/main" val="1419858677"/>
                    </a:ext>
                  </a:extLst>
                </a:gridCol>
                <a:gridCol w="1153964">
                  <a:extLst>
                    <a:ext uri="{9D8B030D-6E8A-4147-A177-3AD203B41FA5}">
                      <a16:colId xmlns:a16="http://schemas.microsoft.com/office/drawing/2014/main" val="3297667842"/>
                    </a:ext>
                  </a:extLst>
                </a:gridCol>
                <a:gridCol w="995379">
                  <a:extLst>
                    <a:ext uri="{9D8B030D-6E8A-4147-A177-3AD203B41FA5}">
                      <a16:colId xmlns:a16="http://schemas.microsoft.com/office/drawing/2014/main" val="94985098"/>
                    </a:ext>
                  </a:extLst>
                </a:gridCol>
                <a:gridCol w="1047340">
                  <a:extLst>
                    <a:ext uri="{9D8B030D-6E8A-4147-A177-3AD203B41FA5}">
                      <a16:colId xmlns:a16="http://schemas.microsoft.com/office/drawing/2014/main" val="3547223980"/>
                    </a:ext>
                  </a:extLst>
                </a:gridCol>
                <a:gridCol w="989980">
                  <a:extLst>
                    <a:ext uri="{9D8B030D-6E8A-4147-A177-3AD203B41FA5}">
                      <a16:colId xmlns:a16="http://schemas.microsoft.com/office/drawing/2014/main" val="3668384578"/>
                    </a:ext>
                  </a:extLst>
                </a:gridCol>
                <a:gridCol w="1158013">
                  <a:extLst>
                    <a:ext uri="{9D8B030D-6E8A-4147-A177-3AD203B41FA5}">
                      <a16:colId xmlns:a16="http://schemas.microsoft.com/office/drawing/2014/main" val="2912088889"/>
                    </a:ext>
                  </a:extLst>
                </a:gridCol>
              </a:tblGrid>
              <a:tr h="94264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 dirty="0">
                          <a:effectLst/>
                        </a:rPr>
                        <a:t>A cat wearing a suit and glasses.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 dirty="0">
                          <a:effectLst/>
                        </a:rPr>
                        <a:t>A colourful parrot in a rainforest.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>
                          <a:effectLst/>
                        </a:rPr>
                        <a:t>A giraffe riding a bicycle through a city street.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 dirty="0">
                          <a:effectLst/>
                        </a:rPr>
                        <a:t>A dragon made up of cake.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 dirty="0">
                          <a:effectLst/>
                        </a:rPr>
                        <a:t>A sunset over an ocean, with a sailboat.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 dirty="0">
                          <a:effectLst/>
                        </a:rPr>
                        <a:t>A futuristic cityscape in a cyberpunk style.</a:t>
                      </a: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extLst>
                  <a:ext uri="{0D108BD9-81ED-4DB2-BD59-A6C34878D82A}">
                    <a16:rowId xmlns:a16="http://schemas.microsoft.com/office/drawing/2014/main" val="606334826"/>
                  </a:ext>
                </a:extLst>
              </a:tr>
              <a:tr h="86790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>
                          <a:effectLst/>
                        </a:rPr>
                        <a:t>Base Model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 gridSpan="6"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IN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117" marR="113117" marT="56559" marB="56559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083705"/>
                  </a:ext>
                </a:extLst>
              </a:tr>
              <a:tr h="113117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IN" sz="1200">
                          <a:effectLst/>
                        </a:rPr>
                        <a:t>Model with CFG &amp; EMA</a:t>
                      </a:r>
                      <a:endParaRPr lang="en-IN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84838" marR="84838" marT="0" marB="0" anchor="ctr"/>
                </a:tc>
                <a:tc gridSpan="6"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IN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117" marR="113117" marT="56559" marB="56559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883662"/>
                  </a:ext>
                </a:extLst>
              </a:tr>
            </a:tbl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9746F683-0CF4-3A66-C44D-46341E02073C}"/>
              </a:ext>
            </a:extLst>
          </p:cNvPr>
          <p:cNvGrpSpPr/>
          <p:nvPr/>
        </p:nvGrpSpPr>
        <p:grpSpPr>
          <a:xfrm>
            <a:off x="1141001" y="3631104"/>
            <a:ext cx="6215212" cy="865065"/>
            <a:chOff x="0" y="0"/>
            <a:chExt cx="11833149" cy="1943240"/>
          </a:xfrm>
        </p:grpSpPr>
        <p:pic>
          <p:nvPicPr>
            <p:cNvPr id="25" name="Picture 24" descr="A person riding a bicycle down a street with buildings in the background&#10;&#10;Description automatically generated">
              <a:extLst>
                <a:ext uri="{FF2B5EF4-FFF2-40B4-BE49-F238E27FC236}">
                  <a16:creationId xmlns:a16="http://schemas.microsoft.com/office/drawing/2014/main" id="{F8509E53-83B9-D2D9-B2B5-875C1E5FA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6939" y="0"/>
              <a:ext cx="1922640" cy="1922640"/>
            </a:xfrm>
            <a:prstGeom prst="rect">
              <a:avLst/>
            </a:prstGeom>
          </p:spPr>
        </p:pic>
        <p:pic>
          <p:nvPicPr>
            <p:cNvPr id="26" name="Picture 25" descr="A cat wearing glasses and a bow tie&#10;&#10;Description automatically generated">
              <a:extLst>
                <a:ext uri="{FF2B5EF4-FFF2-40B4-BE49-F238E27FC236}">
                  <a16:creationId xmlns:a16="http://schemas.microsoft.com/office/drawing/2014/main" id="{AD895F9E-B1C4-6858-51C5-7137E7E119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943240" cy="1943240"/>
            </a:xfrm>
            <a:prstGeom prst="rect">
              <a:avLst/>
            </a:prstGeom>
          </p:spPr>
        </p:pic>
        <p:pic>
          <p:nvPicPr>
            <p:cNvPr id="27" name="Picture 26" descr="A colorful parrot on a tree branch&#10;&#10;Description automatically generated">
              <a:extLst>
                <a:ext uri="{FF2B5EF4-FFF2-40B4-BE49-F238E27FC236}">
                  <a16:creationId xmlns:a16="http://schemas.microsoft.com/office/drawing/2014/main" id="{F44B23C4-8426-0C79-089F-04159F5AA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6140" y="0"/>
              <a:ext cx="1922640" cy="1922640"/>
            </a:xfrm>
            <a:prstGeom prst="rect">
              <a:avLst/>
            </a:prstGeom>
          </p:spPr>
        </p:pic>
        <p:pic>
          <p:nvPicPr>
            <p:cNvPr id="28" name="Picture 27" descr="A green dragon shaped cake&#10;&#10;Description automatically generated">
              <a:extLst>
                <a:ext uri="{FF2B5EF4-FFF2-40B4-BE49-F238E27FC236}">
                  <a16:creationId xmlns:a16="http://schemas.microsoft.com/office/drawing/2014/main" id="{D653D61E-BE99-1CC3-9B8D-7D9104137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9529" y="0"/>
              <a:ext cx="1922640" cy="1922640"/>
            </a:xfrm>
            <a:prstGeom prst="rect">
              <a:avLst/>
            </a:prstGeom>
          </p:spPr>
        </p:pic>
        <p:pic>
          <p:nvPicPr>
            <p:cNvPr id="29" name="Picture 28" descr="A sunset over the ocean&#10;&#10;Description automatically generated">
              <a:extLst>
                <a:ext uri="{FF2B5EF4-FFF2-40B4-BE49-F238E27FC236}">
                  <a16:creationId xmlns:a16="http://schemas.microsoft.com/office/drawing/2014/main" id="{BB95FECB-8B6F-C0AC-2F1C-7D0FE8144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0019" y="0"/>
              <a:ext cx="1922640" cy="1922640"/>
            </a:xfrm>
            <a:prstGeom prst="rect">
              <a:avLst/>
            </a:prstGeom>
          </p:spPr>
        </p:pic>
        <p:pic>
          <p:nvPicPr>
            <p:cNvPr id="30" name="Picture 29" descr="A group of cars driving on a road with a city in the background&#10;&#10;Description automatically generated">
              <a:extLst>
                <a:ext uri="{FF2B5EF4-FFF2-40B4-BE49-F238E27FC236}">
                  <a16:creationId xmlns:a16="http://schemas.microsoft.com/office/drawing/2014/main" id="{C081DAFE-55D2-57BD-839F-0325C733C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0509" y="0"/>
              <a:ext cx="1922640" cy="1922640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611EBF9-C424-0D12-2E8F-9FAF6CFC35FF}"/>
              </a:ext>
            </a:extLst>
          </p:cNvPr>
          <p:cNvGrpSpPr/>
          <p:nvPr/>
        </p:nvGrpSpPr>
        <p:grpSpPr>
          <a:xfrm>
            <a:off x="1144576" y="4564162"/>
            <a:ext cx="6208461" cy="939124"/>
            <a:chOff x="0" y="0"/>
            <a:chExt cx="11856386" cy="1975417"/>
          </a:xfrm>
        </p:grpSpPr>
        <p:pic>
          <p:nvPicPr>
            <p:cNvPr id="32" name="Picture 31" descr="A giraffe riding a bicycle&#10;&#10;Description automatically generated">
              <a:extLst>
                <a:ext uri="{FF2B5EF4-FFF2-40B4-BE49-F238E27FC236}">
                  <a16:creationId xmlns:a16="http://schemas.microsoft.com/office/drawing/2014/main" id="{7D4673A8-C6C9-2207-1E77-68102898AD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7"/>
            <a:stretch/>
          </p:blipFill>
          <p:spPr>
            <a:xfrm>
              <a:off x="3999208" y="17067"/>
              <a:ext cx="1922639" cy="1958350"/>
            </a:xfrm>
            <a:prstGeom prst="rect">
              <a:avLst/>
            </a:prstGeom>
          </p:spPr>
        </p:pic>
        <p:pic>
          <p:nvPicPr>
            <p:cNvPr id="33" name="Picture 32" descr="A cat wearing sunglasses and a suit&#10;&#10;Description automatically generated">
              <a:extLst>
                <a:ext uri="{FF2B5EF4-FFF2-40B4-BE49-F238E27FC236}">
                  <a16:creationId xmlns:a16="http://schemas.microsoft.com/office/drawing/2014/main" id="{C00B4D75-D2AE-FCFA-1E33-968298A99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067"/>
              <a:ext cx="1958350" cy="1958350"/>
            </a:xfrm>
            <a:prstGeom prst="rect">
              <a:avLst/>
            </a:prstGeom>
          </p:spPr>
        </p:pic>
        <p:pic>
          <p:nvPicPr>
            <p:cNvPr id="34" name="Picture 33" descr="A parrot on a branch&#10;&#10;Description automatically generated">
              <a:extLst>
                <a:ext uri="{FF2B5EF4-FFF2-40B4-BE49-F238E27FC236}">
                  <a16:creationId xmlns:a16="http://schemas.microsoft.com/office/drawing/2014/main" id="{72F08B59-7BEB-1C51-273F-E377D3C3E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95857" y="17067"/>
              <a:ext cx="1958350" cy="1958350"/>
            </a:xfrm>
            <a:prstGeom prst="rect">
              <a:avLst/>
            </a:prstGeom>
          </p:spPr>
        </p:pic>
        <p:pic>
          <p:nvPicPr>
            <p:cNvPr id="35" name="Picture 34" descr="A cake with a dragon on top&#10;&#10;Description automatically generated">
              <a:extLst>
                <a:ext uri="{FF2B5EF4-FFF2-40B4-BE49-F238E27FC236}">
                  <a16:creationId xmlns:a16="http://schemas.microsoft.com/office/drawing/2014/main" id="{BB79D6C3-74AE-8887-3417-D02F239CD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9697" y="17067"/>
              <a:ext cx="1902189" cy="1958350"/>
            </a:xfrm>
            <a:prstGeom prst="rect">
              <a:avLst/>
            </a:prstGeom>
          </p:spPr>
        </p:pic>
        <p:pic>
          <p:nvPicPr>
            <p:cNvPr id="36" name="Picture 35" descr="A boat in the water at sunset&#10;&#10;Description automatically generated">
              <a:extLst>
                <a:ext uri="{FF2B5EF4-FFF2-40B4-BE49-F238E27FC236}">
                  <a16:creationId xmlns:a16="http://schemas.microsoft.com/office/drawing/2014/main" id="{AA72A291-C748-DDEC-1650-E3E67F7109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9027" y="0"/>
              <a:ext cx="1892160" cy="1922641"/>
            </a:xfrm>
            <a:prstGeom prst="rect">
              <a:avLst/>
            </a:prstGeom>
          </p:spPr>
        </p:pic>
        <p:pic>
          <p:nvPicPr>
            <p:cNvPr id="37" name="Picture 36" descr="A group of cars parked in front of a city&#10;&#10;Description automatically generated">
              <a:extLst>
                <a:ext uri="{FF2B5EF4-FFF2-40B4-BE49-F238E27FC236}">
                  <a16:creationId xmlns:a16="http://schemas.microsoft.com/office/drawing/2014/main" id="{761FC51C-1F49-6CA6-F90B-36F55FADC9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0066" y="17067"/>
              <a:ext cx="1946320" cy="1895520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816F242-5FFE-58B2-39C5-2C55CAAD7F58}"/>
              </a:ext>
            </a:extLst>
          </p:cNvPr>
          <p:cNvSpPr txBox="1"/>
          <p:nvPr/>
        </p:nvSpPr>
        <p:spPr>
          <a:xfrm>
            <a:off x="1737324" y="5580139"/>
            <a:ext cx="606702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/>
              <a:t>Fig.3. Outputs and their comparison from both the models</a:t>
            </a:r>
          </a:p>
        </p:txBody>
      </p:sp>
      <p:grpSp>
        <p:nvGrpSpPr>
          <p:cNvPr id="2056" name="Group 15"/>
          <p:cNvGrpSpPr>
            <a:grpSpLocks/>
          </p:cNvGrpSpPr>
          <p:nvPr/>
        </p:nvGrpSpPr>
        <p:grpSpPr bwMode="auto">
          <a:xfrm>
            <a:off x="-1588" y="-15875"/>
            <a:ext cx="5849938" cy="873125"/>
            <a:chOff x="0" y="0"/>
            <a:chExt cx="118331" cy="19432"/>
          </a:xfrm>
        </p:grpSpPr>
      </p:grpSp>
      <p:grpSp>
        <p:nvGrpSpPr>
          <p:cNvPr id="2049" name="Group 28"/>
          <p:cNvGrpSpPr>
            <a:grpSpLocks/>
          </p:cNvGrpSpPr>
          <p:nvPr/>
        </p:nvGrpSpPr>
        <p:grpSpPr bwMode="auto">
          <a:xfrm>
            <a:off x="3175" y="4763"/>
            <a:ext cx="5842000" cy="946150"/>
            <a:chOff x="0" y="0"/>
            <a:chExt cx="118563" cy="19754"/>
          </a:xfrm>
        </p:grpSpPr>
      </p:grpSp>
    </p:spTree>
    <p:extLst>
      <p:ext uri="{BB962C8B-B14F-4D97-AF65-F5344CB8AC3E}">
        <p14:creationId xmlns:p14="http://schemas.microsoft.com/office/powerpoint/2010/main" val="310825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1F1F8F-5B32-27F5-D66E-DD6831E4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81" y="-9427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+mn-lt"/>
              </a:rPr>
              <a:t>Comparative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B63A0-D7BE-855A-9196-9E69A241CE21}"/>
              </a:ext>
            </a:extLst>
          </p:cNvPr>
          <p:cNvSpPr txBox="1"/>
          <p:nvPr/>
        </p:nvSpPr>
        <p:spPr>
          <a:xfrm>
            <a:off x="146993" y="6399990"/>
            <a:ext cx="7437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2000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4D019BA-F1EF-5DCB-37CF-A92971CFD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017" y="2089389"/>
            <a:ext cx="544046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 Quantitative Analysis: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Calibri 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Significance of Lower FID Score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Implications for Image Quality and Realism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3D63B7-DBD6-5C29-C798-826BF489CA18}"/>
              </a:ext>
            </a:extLst>
          </p:cNvPr>
          <p:cNvSpPr txBox="1"/>
          <p:nvPr/>
        </p:nvSpPr>
        <p:spPr>
          <a:xfrm>
            <a:off x="6469145" y="2089389"/>
            <a:ext cx="609442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 Qualitative Analysis: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Calibri 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Detailed Comparison of Image Quality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Diversity in Image Outputs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Adherence to Text Prompts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06F75A-3C5B-B239-23D4-E8EEC623EA95}"/>
              </a:ext>
            </a:extLst>
          </p:cNvPr>
          <p:cNvSpPr txBox="1"/>
          <p:nvPr/>
        </p:nvSpPr>
        <p:spPr>
          <a:xfrm>
            <a:off x="3048786" y="3920660"/>
            <a:ext cx="60944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 Practical Implications: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Calibri 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Impact of CFG and EMA on Model Stability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Calibri "/>
              </a:rPr>
              <a:t>Real-World Applications and Use Cases</a:t>
            </a:r>
          </a:p>
        </p:txBody>
      </p:sp>
    </p:spTree>
    <p:extLst>
      <p:ext uri="{BB962C8B-B14F-4D97-AF65-F5344CB8AC3E}">
        <p14:creationId xmlns:p14="http://schemas.microsoft.com/office/powerpoint/2010/main" val="2871044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1F1F8F-5B32-27F5-D66E-DD6831E4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281" y="-9427"/>
            <a:ext cx="10058400" cy="1450757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tx1"/>
                </a:solidFill>
                <a:latin typeface="+mn-lt"/>
              </a:rPr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0B63A0-D7BE-855A-9196-9E69A241CE21}"/>
              </a:ext>
            </a:extLst>
          </p:cNvPr>
          <p:cNvSpPr txBox="1"/>
          <p:nvPr/>
        </p:nvSpPr>
        <p:spPr>
          <a:xfrm>
            <a:off x="146993" y="6399990"/>
            <a:ext cx="7437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2000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4D019BA-F1EF-5DCB-37CF-A92971CFD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7182" y="1905506"/>
            <a:ext cx="985763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lang="en-IN" sz="2400" dirty="0"/>
              <a:t> Achievements</a:t>
            </a:r>
            <a:endParaRPr lang="en-US" sz="24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lang="en-IN" sz="2400" dirty="0"/>
              <a:t> Impact on Generative AI</a:t>
            </a:r>
            <a:endParaRPr lang="en-US" sz="2400" b="1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buFontTx/>
              <a:buChar char="•"/>
              <a:tabLst/>
            </a:pPr>
            <a:r>
              <a:rPr lang="en-US" sz="2400" dirty="0"/>
              <a:t> Future Directions: Real-time Generation, Multi-Modal Integration, </a:t>
            </a:r>
            <a:r>
              <a:rPr lang="en-IN" sz="2400" dirty="0"/>
              <a:t>Exploring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tabLst/>
            </a:pPr>
            <a:r>
              <a:rPr lang="en-IN" sz="2400" dirty="0"/>
              <a:t>   different datasets for training</a:t>
            </a:r>
            <a:r>
              <a:rPr lang="en-US" sz="2400" dirty="0"/>
              <a:t>, </a:t>
            </a:r>
            <a:r>
              <a:rPr lang="en-IN" sz="2400" dirty="0"/>
              <a:t>Cloud-based training and deployment and</a:t>
            </a:r>
          </a:p>
          <a:p>
            <a:r>
              <a:rPr lang="en-US" sz="2400" dirty="0"/>
              <a:t>   Up sampling generated images for higher resolution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Tx/>
              <a:tabLst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3552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AAB8F0-D112-5316-E192-31F288D8F535}"/>
              </a:ext>
            </a:extLst>
          </p:cNvPr>
          <p:cNvSpPr txBox="1"/>
          <p:nvPr/>
        </p:nvSpPr>
        <p:spPr>
          <a:xfrm>
            <a:off x="2268717" y="2844225"/>
            <a:ext cx="7654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/>
              <a:t>Thank You !</a:t>
            </a:r>
            <a:endParaRPr lang="en-IN" sz="4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971846-3C64-862F-C0E8-5ECDBE5FBEF0}"/>
              </a:ext>
            </a:extLst>
          </p:cNvPr>
          <p:cNvSpPr txBox="1"/>
          <p:nvPr/>
        </p:nvSpPr>
        <p:spPr>
          <a:xfrm>
            <a:off x="152794" y="6413386"/>
            <a:ext cx="609442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Queen Mary University of London</a:t>
            </a:r>
          </a:p>
          <a:p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F66109-3FB9-D456-BE3F-7A2DCFDE04E4}"/>
              </a:ext>
            </a:extLst>
          </p:cNvPr>
          <p:cNvSpPr txBox="1"/>
          <p:nvPr/>
        </p:nvSpPr>
        <p:spPr>
          <a:xfrm>
            <a:off x="152794" y="5061448"/>
            <a:ext cx="6094428" cy="11764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u="sng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Contact</a:t>
            </a:r>
            <a:endParaRPr lang="en-IN" sz="1800" u="sng" kern="100" dirty="0">
              <a:solidFill>
                <a:srgbClr val="467886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  <a:hlinkClick r:id="rId2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kern="100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ec23715@qmul.ac.uk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IN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rajdeeproshan2001@gmail.com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7523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1436</TotalTime>
  <Words>340</Words>
  <Application>Microsoft Office PowerPoint</Application>
  <PresentationFormat>Widescreen</PresentationFormat>
  <Paragraphs>70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Aptos</vt:lpstr>
      <vt:lpstr>Arial</vt:lpstr>
      <vt:lpstr>Calibri</vt:lpstr>
      <vt:lpstr>Calibri </vt:lpstr>
      <vt:lpstr>Calibri Light</vt:lpstr>
      <vt:lpstr>Courier New</vt:lpstr>
      <vt:lpstr>Times New Roman</vt:lpstr>
      <vt:lpstr>Retrospect</vt:lpstr>
      <vt:lpstr>Development and Enhancement of Text-to-Image Diffusion Model</vt:lpstr>
      <vt:lpstr>Introduction</vt:lpstr>
      <vt:lpstr>Methodology</vt:lpstr>
      <vt:lpstr>Outcomes</vt:lpstr>
      <vt:lpstr>Comparative Analysis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of False Beliefs in Great Apes</dc:title>
  <dc:creator>Rajdeep Roshan Sahu</dc:creator>
  <cp:lastModifiedBy>Rajdeep Roshan Sahu</cp:lastModifiedBy>
  <cp:revision>80</cp:revision>
  <dcterms:created xsi:type="dcterms:W3CDTF">2024-04-12T14:04:46Z</dcterms:created>
  <dcterms:modified xsi:type="dcterms:W3CDTF">2024-08-21T18:12:55Z</dcterms:modified>
</cp:coreProperties>
</file>

<file path=docProps/thumbnail.jpeg>
</file>